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7"/>
  </p:notesMasterIdLst>
  <p:sldIdLst>
    <p:sldId id="256" r:id="rId2"/>
    <p:sldId id="265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8" r:id="rId24"/>
    <p:sldId id="289" r:id="rId25"/>
    <p:sldId id="290" r:id="rId26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485239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135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333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83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1372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231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04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2319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8686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24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5571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332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261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0176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465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400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349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86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063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3496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6531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0554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794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01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041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336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397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32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869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42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831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005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197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E2C0B4D-9A3D-4E8C-BD3C-216988E5437A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162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B375AC6-1749-484C-A403-7DA9FBD80E2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509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-206375"/>
            <a:ext cx="2055813" cy="6330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206375"/>
            <a:ext cx="6019800" cy="6330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ABEC6DA-6015-444E-A914-742D7004539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7482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F26AEC2-4028-46AC-91E8-16B01524DB0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154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3FEFD34-5195-4FE5-A18C-772A48DBC33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973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FCA7D55-282C-4728-9FEB-BFDA7F31008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768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EF492A4-DA28-4001-8552-E9E11F9CF0D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424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7E41405-FFC4-4952-B7F6-26946AEBE40A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382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7146CAB-CF2F-435A-AB89-C99833CA98E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429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2757599-0A01-417E-BBFA-F911F6D57C8D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917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BDC4AAB-4543-419D-8B04-627F0DEC04F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7599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206375"/>
            <a:ext cx="8228013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endParaRPr lang="en-GB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fld id="{F8737E7D-F406-49F4-884B-83C476F170CB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4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9pPr>
    </p:titleStyle>
    <p:bodyStyle>
      <a:lvl1pPr marL="341313" indent="-341313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hyperlink" Target="http://www.prosv.ru/umk/ork/info.aspx?ob_no=20321" TargetMode="External"/><Relationship Id="rId9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045.radikal.ru/0803/d2/839b89400b92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1"/>
          <p:cNvSpPr txBox="1">
            <a:spLocks noChangeArrowheads="1"/>
          </p:cNvSpPr>
          <p:nvPr/>
        </p:nvSpPr>
        <p:spPr bwMode="auto">
          <a:xfrm>
            <a:off x="685800" y="76200"/>
            <a:ext cx="7772400" cy="557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>
                <a:srgbClr val="FF0000"/>
              </a:buClr>
            </a:pPr>
            <a:r>
              <a:rPr lang="en-GB" sz="7200" b="1" i="1">
                <a:solidFill>
                  <a:srgbClr val="FF0000"/>
                </a:solidFill>
              </a:rPr>
              <a:t>Основы религиозных культур и светской этики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115888"/>
            <a:ext cx="1882775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5407025"/>
            <a:ext cx="1157288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88913"/>
            <a:ext cx="1012825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925" y="5711825"/>
            <a:ext cx="139065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C7457466-FF4C-42EE-A05E-1514D6F4B22F}" type="slidenum">
              <a:rPr lang="en-GB" sz="1400"/>
              <a:pPr algn="r"/>
              <a:t>10</a:t>
            </a:fld>
            <a:endParaRPr lang="en-GB" sz="1400"/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5CCF2E7C-C979-4E0F-8313-5F8404A281BF}" type="slidenum">
              <a:rPr lang="en-GB" sz="1400"/>
              <a:pPr algn="r"/>
              <a:t>10</a:t>
            </a:fld>
            <a:endParaRPr lang="en-GB" sz="1400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Clr>
                <a:srgbClr val="FFFF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 b="1">
                <a:solidFill>
                  <a:srgbClr val="FFFFFF"/>
                </a:solidFill>
              </a:rPr>
              <a:t>Характеристика содержания блоков 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785813"/>
            <a:ext cx="8429625" cy="622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41313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buClr>
                <a:srgbClr val="CC0000"/>
              </a:buClr>
              <a:buFont typeface="Arial" charset="0"/>
              <a:buChar char="•"/>
            </a:pPr>
            <a:r>
              <a:rPr lang="en-GB" sz="2400" b="1">
                <a:solidFill>
                  <a:srgbClr val="CC0000"/>
                </a:solidFill>
              </a:rPr>
              <a:t>Блок 4 - итоговый, обобщающий и оценочный</a:t>
            </a:r>
            <a:r>
              <a:rPr lang="en-GB" sz="2400" b="1">
                <a:solidFill>
                  <a:srgbClr val="FF0000"/>
                </a:solidFill>
              </a:rPr>
              <a:t>    	</a:t>
            </a:r>
            <a:r>
              <a:rPr lang="en-GB" sz="2400" b="1">
                <a:solidFill>
                  <a:srgbClr val="333399"/>
                </a:solidFill>
              </a:rPr>
              <a:t>- </a:t>
            </a:r>
            <a:r>
              <a:rPr lang="en-GB" sz="2400" b="1" i="1">
                <a:solidFill>
                  <a:srgbClr val="333399"/>
                </a:solidFill>
              </a:rPr>
              <a:t>п</a:t>
            </a:r>
            <a:r>
              <a:rPr lang="en-GB" sz="2200" b="1" i="1">
                <a:solidFill>
                  <a:srgbClr val="333399"/>
                </a:solidFill>
              </a:rPr>
              <a:t>редусматривает подготовку и презентацию творческих проектов на основе изученного материала. Проекты могут быть как индивидуальными, так и коллективными. На презентацию проектов приглашаются родители 	</a:t>
            </a:r>
          </a:p>
          <a:p>
            <a:pPr>
              <a:lnSpc>
                <a:spcPct val="90000"/>
              </a:lnSpc>
              <a:spcBef>
                <a:spcPts val="550"/>
              </a:spcBef>
              <a:buClr>
                <a:srgbClr val="333399"/>
              </a:buClr>
            </a:pPr>
            <a:r>
              <a:rPr lang="en-GB" sz="2200" b="1" i="1">
                <a:solidFill>
                  <a:srgbClr val="333399"/>
                </a:solidFill>
              </a:rPr>
              <a:t>		- В ходе подготовки проекта обучающиеся получают возможность обобщить ранее изученный материал, освоить его еще раз, но уже в активной, творческой форме 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Char char="•"/>
            </a:pPr>
            <a:r>
              <a:rPr lang="en-GB" sz="2400" b="1">
                <a:solidFill>
                  <a:srgbClr val="333399"/>
                </a:solidFill>
              </a:rPr>
              <a:t>В ходе презентации проектов</a:t>
            </a:r>
            <a:r>
              <a:rPr lang="en-GB" sz="2400" b="1">
                <a:solidFill>
                  <a:srgbClr val="002060"/>
                </a:solidFill>
              </a:rPr>
              <a:t> </a:t>
            </a:r>
            <a:r>
              <a:rPr lang="en-GB" sz="2400" b="1">
                <a:solidFill>
                  <a:srgbClr val="CC0000"/>
                </a:solidFill>
              </a:rPr>
              <a:t>все обучающиеся получают возможность ознакомиться с основным содержанием всех 6 модулей</a:t>
            </a:r>
            <a:r>
              <a:rPr lang="en-GB" sz="2400" b="1">
                <a:solidFill>
                  <a:srgbClr val="333399"/>
                </a:solidFill>
              </a:rPr>
              <a:t>, узнать о других духовных и культурных традициях России </a:t>
            </a:r>
            <a:br>
              <a:rPr lang="en-GB" sz="2400" b="1">
                <a:solidFill>
                  <a:srgbClr val="333399"/>
                </a:solidFill>
              </a:rPr>
            </a:br>
            <a:r>
              <a:rPr lang="en-GB" sz="2400" b="1">
                <a:solidFill>
                  <a:srgbClr val="CC0000"/>
                </a:solidFill>
              </a:rPr>
              <a:t>от своих одноклассников 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  <a:buClr>
                <a:srgbClr val="CC0000"/>
              </a:buClr>
              <a:buFont typeface="Wingdings" charset="2"/>
              <a:buNone/>
            </a:pPr>
            <a:endParaRPr lang="en-GB" sz="2400" b="1">
              <a:solidFill>
                <a:srgbClr val="CC0000"/>
              </a:solidFill>
            </a:endParaRP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5357813"/>
            <a:ext cx="1704975" cy="1276350"/>
          </a:xfrm>
          <a:prstGeom prst="rect">
            <a:avLst/>
          </a:prstGeom>
          <a:noFill/>
          <a:ln>
            <a:noFill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357188" y="-457200"/>
            <a:ext cx="8229600" cy="691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buClr>
                <a:srgbClr val="333399"/>
              </a:buClr>
            </a:pPr>
            <a:r>
              <a:rPr lang="en-GB" sz="3200" b="1">
                <a:solidFill>
                  <a:srgbClr val="333399"/>
                </a:solidFill>
              </a:rPr>
              <a:t>Любой выбранный модуль позволит дать школьникам представление о </a:t>
            </a:r>
            <a:r>
              <a:rPr lang="en-GB" sz="3200" b="1">
                <a:solidFill>
                  <a:srgbClr val="FF0000"/>
                </a:solidFill>
              </a:rPr>
              <a:t>многообразии и взаимопроникновении религиозной и светской КУЛЬТУРЫ</a:t>
            </a:r>
            <a:r>
              <a:rPr lang="en-GB" sz="3200" b="1">
                <a:solidFill>
                  <a:srgbClr val="333399"/>
                </a:solidFill>
              </a:rPr>
              <a:t>, предоставит возможность обсуждать нравственные вопросы и вопросы светской этики,  с опорой на те культурные особенности и традиции, которые для них представляют наибольший интерес. </a:t>
            </a:r>
            <a:br>
              <a:rPr lang="en-GB" sz="3200" b="1">
                <a:solidFill>
                  <a:srgbClr val="333399"/>
                </a:solidFill>
              </a:rPr>
            </a:br>
            <a:endParaRPr lang="en-GB" sz="3200" b="1">
              <a:solidFill>
                <a:srgbClr val="333399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4627563"/>
            <a:ext cx="3538538" cy="2035175"/>
          </a:xfrm>
          <a:prstGeom prst="rect">
            <a:avLst/>
          </a:prstGeom>
          <a:noFill/>
          <a:ln>
            <a:noFill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Clr>
                <a:srgbClr val="FFFF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 b="1">
                <a:solidFill>
                  <a:srgbClr val="FFFFFF"/>
                </a:solidFill>
              </a:rPr>
              <a:t>Из речи Президента РФ 21 июля 2009 г.</a:t>
            </a:r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50825" y="1071563"/>
            <a:ext cx="8435975" cy="649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buClr>
                <a:srgbClr val="000099"/>
              </a:buClr>
            </a:pPr>
            <a:r>
              <a:rPr lang="en-GB" sz="2800" b="1">
                <a:solidFill>
                  <a:srgbClr val="000099"/>
                </a:solidFill>
              </a:rPr>
              <a:t>Ученики и их родители </a:t>
            </a:r>
            <a:br>
              <a:rPr lang="en-GB" sz="2800" b="1">
                <a:solidFill>
                  <a:srgbClr val="000099"/>
                </a:solidFill>
              </a:rPr>
            </a:br>
            <a:r>
              <a:rPr lang="en-GB" sz="2800" b="1">
                <a:solidFill>
                  <a:srgbClr val="000099"/>
                </a:solidFill>
              </a:rPr>
              <a:t>должны будут </a:t>
            </a:r>
            <a:br>
              <a:rPr lang="en-GB" sz="2800" b="1">
                <a:solidFill>
                  <a:srgbClr val="000099"/>
                </a:solidFill>
              </a:rPr>
            </a:br>
            <a:r>
              <a:rPr lang="en-GB" sz="2800" b="1">
                <a:solidFill>
                  <a:srgbClr val="000099"/>
                </a:solidFill>
              </a:rPr>
              <a:t>самостоятельно </a:t>
            </a:r>
            <a:br>
              <a:rPr lang="en-GB" sz="2800" b="1">
                <a:solidFill>
                  <a:srgbClr val="000099"/>
                </a:solidFill>
              </a:rPr>
            </a:br>
            <a:r>
              <a:rPr lang="en-GB" sz="2800" b="1">
                <a:solidFill>
                  <a:srgbClr val="000099"/>
                </a:solidFill>
              </a:rPr>
              <a:t>выбрать предмет </a:t>
            </a:r>
            <a:br>
              <a:rPr lang="en-GB" sz="2800" b="1">
                <a:solidFill>
                  <a:srgbClr val="000099"/>
                </a:solidFill>
              </a:rPr>
            </a:br>
            <a:r>
              <a:rPr lang="en-GB" sz="2800" b="1">
                <a:solidFill>
                  <a:srgbClr val="000099"/>
                </a:solidFill>
              </a:rPr>
              <a:t>обучения.</a:t>
            </a:r>
          </a:p>
          <a:p>
            <a:pPr>
              <a:buClr>
                <a:srgbClr val="000099"/>
              </a:buClr>
            </a:pPr>
            <a:endParaRPr lang="en-GB" sz="2800" b="1">
              <a:solidFill>
                <a:srgbClr val="000099"/>
              </a:solidFill>
            </a:endParaRPr>
          </a:p>
          <a:p>
            <a:pPr>
              <a:buClr>
                <a:srgbClr val="000099"/>
              </a:buClr>
            </a:pPr>
            <a:r>
              <a:rPr lang="en-GB" sz="2800" b="1">
                <a:solidFill>
                  <a:srgbClr val="000099"/>
                </a:solidFill>
              </a:rPr>
              <a:t>Выбор учеников и их </a:t>
            </a:r>
          </a:p>
          <a:p>
            <a:pPr>
              <a:buClr>
                <a:srgbClr val="000099"/>
              </a:buClr>
            </a:pPr>
            <a:r>
              <a:rPr lang="en-GB" sz="2800" b="1">
                <a:solidFill>
                  <a:srgbClr val="000099"/>
                </a:solidFill>
              </a:rPr>
              <a:t>родителей, конечно, </a:t>
            </a:r>
            <a:br>
              <a:rPr lang="en-GB" sz="2800" b="1">
                <a:solidFill>
                  <a:srgbClr val="000099"/>
                </a:solidFill>
              </a:rPr>
            </a:br>
            <a:r>
              <a:rPr lang="en-GB" sz="2800" b="1">
                <a:solidFill>
                  <a:srgbClr val="000099"/>
                </a:solidFill>
              </a:rPr>
              <a:t>должен быть абсолютно добровольным</a:t>
            </a:r>
          </a:p>
          <a:p>
            <a:pPr>
              <a:buClr>
                <a:srgbClr val="000099"/>
              </a:buClr>
            </a:pPr>
            <a:r>
              <a:rPr lang="en-GB" sz="2800" b="1">
                <a:solidFill>
                  <a:srgbClr val="000099"/>
                </a:solidFill>
              </a:rPr>
              <a:t> – это важнейшее дело. Любое принуждение по этому вопросу не только носит незаконный характер, но и будет абсолютно контрпродуктивным.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285875"/>
            <a:ext cx="4017962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428625" y="93663"/>
            <a:ext cx="8229600" cy="252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buClr>
                <a:srgbClr val="333399"/>
              </a:buClr>
            </a:pPr>
            <a:r>
              <a:rPr lang="en-GB" sz="3200" b="1">
                <a:solidFill>
                  <a:srgbClr val="333399"/>
                </a:solidFill>
              </a:rPr>
              <a:t>Родители (законные представители) школьников могут выбрать ОДИН из модулей для обучения своего ребенка.</a:t>
            </a:r>
            <a:br>
              <a:rPr lang="en-GB" sz="3200" b="1">
                <a:solidFill>
                  <a:srgbClr val="333399"/>
                </a:solidFill>
              </a:rPr>
            </a:br>
            <a:endParaRPr lang="en-GB" sz="3200" b="1">
              <a:solidFill>
                <a:srgbClr val="333399"/>
              </a:solidFill>
            </a:endParaRPr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-214313" y="2286000"/>
            <a:ext cx="4500563" cy="457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800"/>
              </a:spcBef>
              <a:buClr>
                <a:srgbClr val="333399"/>
              </a:buClr>
            </a:pPr>
            <a:r>
              <a:rPr lang="en-GB" sz="3200" b="1">
                <a:solidFill>
                  <a:srgbClr val="333399"/>
                </a:solidFill>
              </a:rPr>
              <a:t>	Преподавать курс будут учителя общеобразовательных школ, прошедшие специальную подготовку.</a:t>
            </a:r>
          </a:p>
          <a:p>
            <a:pPr>
              <a:spcBef>
                <a:spcPts val="800"/>
              </a:spcBef>
              <a:buClr>
                <a:srgbClr val="333399"/>
              </a:buClr>
            </a:pPr>
            <a:endParaRPr lang="en-GB" sz="3200" b="1">
              <a:solidFill>
                <a:srgbClr val="333399"/>
              </a:solidFill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2500313"/>
            <a:ext cx="4675188" cy="3506787"/>
          </a:xfrm>
          <a:prstGeom prst="rect">
            <a:avLst/>
          </a:prstGeom>
          <a:noFill/>
          <a:ln>
            <a:noFill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286250"/>
            <a:ext cx="1663700" cy="235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2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214813"/>
            <a:ext cx="1754188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4429125"/>
            <a:ext cx="1735137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857250"/>
            <a:ext cx="1728787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1000125"/>
            <a:ext cx="1782763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357688"/>
            <a:ext cx="1711325" cy="235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643063" y="66675"/>
            <a:ext cx="5643562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457200" indent="-457200"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1100"/>
              </a:spcBef>
              <a:buClr>
                <a:srgbClr val="333399"/>
              </a:buClr>
            </a:pPr>
            <a:r>
              <a:rPr lang="en-GB" sz="2200" b="1">
                <a:solidFill>
                  <a:srgbClr val="333399"/>
                </a:solidFill>
              </a:rPr>
              <a:t>	</a:t>
            </a:r>
            <a:r>
              <a:rPr lang="en-GB" sz="2200" b="1">
                <a:solidFill>
                  <a:srgbClr val="000099"/>
                </a:solidFill>
              </a:rPr>
              <a:t>Комплексный учебный курс «Основы религиозных культур и светской этики» включает 6 модулей: </a:t>
            </a:r>
            <a:br>
              <a:rPr lang="en-GB" sz="2200" b="1">
                <a:solidFill>
                  <a:srgbClr val="000099"/>
                </a:solidFill>
              </a:rPr>
            </a:br>
            <a:r>
              <a:rPr lang="en-GB" sz="2200" b="1">
                <a:solidFill>
                  <a:srgbClr val="000099"/>
                </a:solidFill>
              </a:rPr>
              <a:t>основы православной культуры </a:t>
            </a:r>
            <a:br>
              <a:rPr lang="en-GB" sz="2200" b="1">
                <a:solidFill>
                  <a:srgbClr val="000099"/>
                </a:solidFill>
              </a:rPr>
            </a:br>
            <a:r>
              <a:rPr lang="en-GB" sz="2200" b="1">
                <a:solidFill>
                  <a:srgbClr val="000099"/>
                </a:solidFill>
              </a:rPr>
              <a:t>основы исламской культуры основы</a:t>
            </a:r>
            <a:br>
              <a:rPr lang="en-GB" sz="2200" b="1">
                <a:solidFill>
                  <a:srgbClr val="000099"/>
                </a:solidFill>
              </a:rPr>
            </a:br>
            <a:r>
              <a:rPr lang="en-GB" sz="2200" b="1">
                <a:solidFill>
                  <a:srgbClr val="000099"/>
                </a:solidFill>
              </a:rPr>
              <a:t> буддийской культуры основы</a:t>
            </a:r>
            <a:br>
              <a:rPr lang="en-GB" sz="2200" b="1">
                <a:solidFill>
                  <a:srgbClr val="000099"/>
                </a:solidFill>
              </a:rPr>
            </a:br>
            <a:r>
              <a:rPr lang="en-GB" sz="2200" b="1">
                <a:solidFill>
                  <a:srgbClr val="000099"/>
                </a:solidFill>
              </a:rPr>
              <a:t> иудейской культуры основы</a:t>
            </a:r>
            <a:br>
              <a:rPr lang="en-GB" sz="2200" b="1">
                <a:solidFill>
                  <a:srgbClr val="000099"/>
                </a:solidFill>
              </a:rPr>
            </a:br>
            <a:r>
              <a:rPr lang="en-GB" sz="2200" b="1">
                <a:solidFill>
                  <a:srgbClr val="000099"/>
                </a:solidFill>
              </a:rPr>
              <a:t> мировых религиозных культур </a:t>
            </a:r>
            <a:br>
              <a:rPr lang="en-GB" sz="2200" b="1">
                <a:solidFill>
                  <a:srgbClr val="000099"/>
                </a:solidFill>
              </a:rPr>
            </a:br>
            <a:r>
              <a:rPr lang="en-GB" sz="2200" b="1">
                <a:solidFill>
                  <a:srgbClr val="000099"/>
                </a:solidFill>
              </a:rPr>
              <a:t>основы светской этики.</a:t>
            </a:r>
            <a:r>
              <a:rPr lang="en-GB" sz="2200" b="1">
                <a:solidFill>
                  <a:srgbClr val="333399"/>
                </a:solidFill>
              </a:rPr>
              <a:t/>
            </a:r>
            <a:br>
              <a:rPr lang="en-GB" sz="2200" b="1">
                <a:solidFill>
                  <a:srgbClr val="333399"/>
                </a:solidFill>
              </a:rPr>
            </a:br>
            <a:endParaRPr lang="en-GB" sz="2200" b="1">
              <a:solidFill>
                <a:srgbClr val="333399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420938"/>
            <a:ext cx="5991225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33375"/>
            <a:ext cx="37528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6613"/>
            <a:ext cx="6486525" cy="22193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/>
              </a:gs>
            </a:gsLst>
            <a:lin ang="16200000" scaled="1"/>
          </a:gradFill>
          <a:ln>
            <a:noFill/>
          </a:ln>
          <a:effectLst>
            <a:outerShdw dist="109865" dir="634411" algn="ctr" rotWithShape="0">
              <a:srgbClr val="000000">
                <a:alpha val="38034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04813"/>
            <a:ext cx="4886325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3438525" cy="517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113" y="1484313"/>
            <a:ext cx="5689600" cy="511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44663"/>
            <a:ext cx="861377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460851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836613"/>
            <a:ext cx="30956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566863"/>
            <a:ext cx="8089900" cy="506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54006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6021388"/>
            <a:ext cx="32289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013325"/>
            <a:ext cx="54578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33375"/>
            <a:ext cx="313372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92150"/>
            <a:ext cx="6470650" cy="406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"/>
          <p:cNvSpPr txBox="1">
            <a:spLocks noChangeArrowheads="1"/>
          </p:cNvSpPr>
          <p:nvPr/>
        </p:nvSpPr>
        <p:spPr bwMode="auto">
          <a:xfrm>
            <a:off x="0" y="857250"/>
            <a:ext cx="9144000" cy="52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ts val="1000"/>
              </a:spcBef>
              <a:buClr>
                <a:srgbClr val="FF0000"/>
              </a:buClr>
              <a:buFont typeface="Times New Roman" pitchFamily="16" charset="0"/>
              <a:buNone/>
            </a:pPr>
            <a:r>
              <a:rPr lang="en-GB" sz="320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	</a:t>
            </a:r>
            <a:r>
              <a:rPr lang="en-GB" sz="4000" b="1">
                <a:solidFill>
                  <a:srgbClr val="333399"/>
                </a:solidFill>
              </a:rPr>
              <a:t>Нормативно-правовая основа разработки и введения в учебный процесс комплексного учебного курса </a:t>
            </a:r>
          </a:p>
          <a:p>
            <a:pPr algn="ctr">
              <a:spcBef>
                <a:spcPts val="1000"/>
              </a:spcBef>
              <a:buClr>
                <a:srgbClr val="333399"/>
              </a:buClr>
            </a:pPr>
            <a:r>
              <a:rPr lang="en-GB" sz="4000" b="1">
                <a:solidFill>
                  <a:srgbClr val="333399"/>
                </a:solidFill>
              </a:rPr>
              <a:t>«Основы религиозных культур и светской этики» </a:t>
            </a:r>
          </a:p>
          <a:p>
            <a:pPr algn="ctr">
              <a:spcBef>
                <a:spcPts val="1000"/>
              </a:spcBef>
              <a:buClr>
                <a:srgbClr val="333399"/>
              </a:buClr>
            </a:pPr>
            <a:r>
              <a:rPr lang="en-GB" sz="4000" b="1">
                <a:solidFill>
                  <a:srgbClr val="333399"/>
                </a:solidFill>
              </a:rPr>
              <a:t>(Учебный курс ОРКСЭ)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79375"/>
            <a:ext cx="8612188" cy="664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07050" cy="32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8913"/>
            <a:ext cx="369570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4945063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88" y="639763"/>
            <a:ext cx="3189287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572125" y="4286250"/>
            <a:ext cx="3214688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buClr>
                <a:srgbClr val="002060"/>
              </a:buClr>
              <a:buFont typeface="Wingdings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002060"/>
                </a:solidFill>
              </a:rPr>
              <a:t>Электронное приложение к программе А.Шевченко «Православная культура»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85725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>
                <a:srgbClr val="FFFFFF"/>
              </a:buClr>
            </a:pPr>
            <a:r>
              <a:rPr lang="en-GB" sz="3200" b="1">
                <a:solidFill>
                  <a:srgbClr val="FFFFFF"/>
                </a:solidFill>
              </a:rPr>
              <a:t>В основные задачи курса входит</a:t>
            </a:r>
          </a:p>
        </p:txBody>
      </p:sp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14313" y="1000125"/>
            <a:ext cx="8929687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446088" indent="-382588">
              <a:tabLst>
                <a:tab pos="44608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44608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44608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44608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44608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44608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44608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44608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44608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600"/>
              </a:spcBef>
              <a:buClr>
                <a:srgbClr val="000099"/>
              </a:buClr>
            </a:pPr>
            <a:r>
              <a:rPr lang="en-GB" sz="2200" b="1">
                <a:solidFill>
                  <a:srgbClr val="000099"/>
                </a:solidFill>
              </a:rPr>
              <a:t>	 </a:t>
            </a:r>
            <a:r>
              <a:rPr lang="en-GB" sz="2400" b="1">
                <a:solidFill>
                  <a:srgbClr val="000099"/>
                </a:solidFill>
                <a:cs typeface="Times New Roman" pitchFamily="16" charset="0"/>
              </a:rPr>
              <a:t>формирование у школьников представления о </a:t>
            </a:r>
            <a:r>
              <a:rPr lang="en-GB" sz="2400" b="1">
                <a:solidFill>
                  <a:srgbClr val="FF0000"/>
                </a:solidFill>
                <a:cs typeface="Times New Roman" pitchFamily="16" charset="0"/>
              </a:rPr>
              <a:t>религии как о важнейшей составляющей мировой культуры</a:t>
            </a:r>
            <a:r>
              <a:rPr lang="en-GB" sz="2400" b="1">
                <a:solidFill>
                  <a:srgbClr val="000099"/>
                </a:solidFill>
                <a:cs typeface="Times New Roman" pitchFamily="16" charset="0"/>
              </a:rPr>
              <a:t>, воспитание толерантности, развитие способности самоопределения, осознанного выбора мировоззрения. </a:t>
            </a:r>
          </a:p>
          <a:p>
            <a:pPr>
              <a:spcBef>
                <a:spcPts val="600"/>
              </a:spcBef>
              <a:buClr>
                <a:srgbClr val="000099"/>
              </a:buClr>
            </a:pPr>
            <a:r>
              <a:rPr lang="en-GB" sz="2400" b="1">
                <a:solidFill>
                  <a:srgbClr val="000099"/>
                </a:solidFill>
                <a:cs typeface="Times New Roman" pitchFamily="16" charset="0"/>
              </a:rPr>
              <a:t>	Данная задача решается путем включения в каждый модуль </a:t>
            </a:r>
            <a:r>
              <a:rPr lang="en-GB" sz="2400" b="1">
                <a:solidFill>
                  <a:srgbClr val="FF0000"/>
                </a:solidFill>
                <a:cs typeface="Times New Roman" pitchFamily="16" charset="0"/>
              </a:rPr>
              <a:t>материалов по истории России и мира, литературе, музыки, живописи и изобразительному искусству, фрагменты биографий известных людей. </a:t>
            </a:r>
            <a:r>
              <a:rPr lang="en-GB" sz="2400" b="1">
                <a:solidFill>
                  <a:srgbClr val="000099"/>
                </a:solidFill>
                <a:cs typeface="Times New Roman" pitchFamily="16" charset="0"/>
              </a:rPr>
              <a:t>Специалистами прорабатываются межпредметные связи со всеми необходимыми школьными предметами, которые внесены в сетку расписания для школьников 4-5 классов.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0" y="-241300"/>
            <a:ext cx="9144000" cy="155416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>
                <a:srgbClr val="FFFFFF"/>
              </a:buClr>
            </a:pPr>
            <a:r>
              <a:rPr lang="en-GB" sz="3200" b="1">
                <a:solidFill>
                  <a:srgbClr val="FFFFFF"/>
                </a:solidFill>
              </a:rPr>
              <a:t/>
            </a:r>
            <a:br>
              <a:rPr lang="en-GB" sz="3200" b="1">
                <a:solidFill>
                  <a:srgbClr val="FFFFFF"/>
                </a:solidFill>
              </a:rPr>
            </a:br>
            <a:r>
              <a:rPr lang="en-GB" sz="3200" b="1">
                <a:solidFill>
                  <a:srgbClr val="FFFFFF"/>
                </a:solidFill>
              </a:rPr>
              <a:t>Место курса в программе обучения</a:t>
            </a:r>
            <a:r>
              <a:rPr lang="en-GB" sz="3200" b="1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/>
            </a:r>
            <a:br>
              <a:rPr lang="en-GB" sz="3200" b="1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</a:br>
            <a:endParaRPr lang="en-GB" sz="3200" b="1">
              <a:solidFill>
                <a:srgbClr val="FF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14313" y="1571625"/>
            <a:ext cx="89296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446088" indent="-382588">
              <a:tabLst>
                <a:tab pos="1016000" algn="l"/>
                <a:tab pos="1930400" algn="l"/>
                <a:tab pos="2844800" algn="l"/>
                <a:tab pos="3759200" algn="l"/>
                <a:tab pos="4673600" algn="l"/>
                <a:tab pos="5588000" algn="l"/>
                <a:tab pos="6502400" algn="l"/>
                <a:tab pos="7416800" algn="l"/>
                <a:tab pos="8331200" algn="l"/>
                <a:tab pos="9245600" algn="l"/>
                <a:tab pos="10160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1016000" algn="l"/>
                <a:tab pos="1930400" algn="l"/>
                <a:tab pos="2844800" algn="l"/>
                <a:tab pos="3759200" algn="l"/>
                <a:tab pos="4673600" algn="l"/>
                <a:tab pos="5588000" algn="l"/>
                <a:tab pos="6502400" algn="l"/>
                <a:tab pos="7416800" algn="l"/>
                <a:tab pos="8331200" algn="l"/>
                <a:tab pos="9245600" algn="l"/>
                <a:tab pos="10160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1016000" algn="l"/>
                <a:tab pos="1930400" algn="l"/>
                <a:tab pos="2844800" algn="l"/>
                <a:tab pos="3759200" algn="l"/>
                <a:tab pos="4673600" algn="l"/>
                <a:tab pos="5588000" algn="l"/>
                <a:tab pos="6502400" algn="l"/>
                <a:tab pos="7416800" algn="l"/>
                <a:tab pos="8331200" algn="l"/>
                <a:tab pos="9245600" algn="l"/>
                <a:tab pos="10160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1016000" algn="l"/>
                <a:tab pos="1930400" algn="l"/>
                <a:tab pos="2844800" algn="l"/>
                <a:tab pos="3759200" algn="l"/>
                <a:tab pos="4673600" algn="l"/>
                <a:tab pos="5588000" algn="l"/>
                <a:tab pos="6502400" algn="l"/>
                <a:tab pos="7416800" algn="l"/>
                <a:tab pos="8331200" algn="l"/>
                <a:tab pos="9245600" algn="l"/>
                <a:tab pos="10160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1016000" algn="l"/>
                <a:tab pos="1930400" algn="l"/>
                <a:tab pos="2844800" algn="l"/>
                <a:tab pos="3759200" algn="l"/>
                <a:tab pos="4673600" algn="l"/>
                <a:tab pos="5588000" algn="l"/>
                <a:tab pos="6502400" algn="l"/>
                <a:tab pos="7416800" algn="l"/>
                <a:tab pos="8331200" algn="l"/>
                <a:tab pos="9245600" algn="l"/>
                <a:tab pos="10160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1016000" algn="l"/>
                <a:tab pos="1930400" algn="l"/>
                <a:tab pos="2844800" algn="l"/>
                <a:tab pos="3759200" algn="l"/>
                <a:tab pos="4673600" algn="l"/>
                <a:tab pos="5588000" algn="l"/>
                <a:tab pos="6502400" algn="l"/>
                <a:tab pos="7416800" algn="l"/>
                <a:tab pos="8331200" algn="l"/>
                <a:tab pos="9245600" algn="l"/>
                <a:tab pos="10160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1016000" algn="l"/>
                <a:tab pos="1930400" algn="l"/>
                <a:tab pos="2844800" algn="l"/>
                <a:tab pos="3759200" algn="l"/>
                <a:tab pos="4673600" algn="l"/>
                <a:tab pos="5588000" algn="l"/>
                <a:tab pos="6502400" algn="l"/>
                <a:tab pos="7416800" algn="l"/>
                <a:tab pos="8331200" algn="l"/>
                <a:tab pos="9245600" algn="l"/>
                <a:tab pos="10160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1016000" algn="l"/>
                <a:tab pos="1930400" algn="l"/>
                <a:tab pos="2844800" algn="l"/>
                <a:tab pos="3759200" algn="l"/>
                <a:tab pos="4673600" algn="l"/>
                <a:tab pos="5588000" algn="l"/>
                <a:tab pos="6502400" algn="l"/>
                <a:tab pos="7416800" algn="l"/>
                <a:tab pos="8331200" algn="l"/>
                <a:tab pos="9245600" algn="l"/>
                <a:tab pos="10160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1016000" algn="l"/>
                <a:tab pos="1930400" algn="l"/>
                <a:tab pos="2844800" algn="l"/>
                <a:tab pos="3759200" algn="l"/>
                <a:tab pos="4673600" algn="l"/>
                <a:tab pos="5588000" algn="l"/>
                <a:tab pos="6502400" algn="l"/>
                <a:tab pos="7416800" algn="l"/>
                <a:tab pos="8331200" algn="l"/>
                <a:tab pos="9245600" algn="l"/>
                <a:tab pos="10160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6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GB" sz="2400" b="1">
                <a:solidFill>
                  <a:srgbClr val="000099"/>
                </a:solidFill>
                <a:cs typeface="Times New Roman" pitchFamily="16" charset="0"/>
              </a:rPr>
              <a:t>Изучается на переходной стадии от начальной к основной ступени общеобразовательной школы. </a:t>
            </a:r>
          </a:p>
          <a:p>
            <a:pPr>
              <a:spcBef>
                <a:spcPts val="6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GB" sz="2400" b="1">
                <a:solidFill>
                  <a:srgbClr val="000099"/>
                </a:solidFill>
                <a:cs typeface="Times New Roman" pitchFamily="16" charset="0"/>
              </a:rPr>
              <a:t>Дополняет обществоведческие аспекты предмета «Окружающий мир»</a:t>
            </a:r>
          </a:p>
          <a:p>
            <a:pPr>
              <a:spcBef>
                <a:spcPts val="6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GB" sz="2400" b="1">
                <a:solidFill>
                  <a:srgbClr val="000099"/>
                </a:solidFill>
                <a:cs typeface="Times New Roman" pitchFamily="16" charset="0"/>
              </a:rPr>
              <a:t>Предваряет начинающееся в 5 классе изучение предмета «История»</a:t>
            </a:r>
          </a:p>
        </p:txBody>
      </p:sp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571500" y="4286250"/>
            <a:ext cx="2714625" cy="1571625"/>
          </a:xfrm>
          <a:prstGeom prst="rightArrow">
            <a:avLst>
              <a:gd name="adj1" fmla="val 50000"/>
              <a:gd name="adj2" fmla="val 50003"/>
            </a:avLst>
          </a:prstGeom>
          <a:gradFill rotWithShape="0">
            <a:gsLst>
              <a:gs pos="0">
                <a:srgbClr val="F0FFFF"/>
              </a:gs>
              <a:gs pos="100000">
                <a:srgbClr val="CFFFFF"/>
              </a:gs>
            </a:gsLst>
            <a:lin ang="16200000" scaled="1"/>
          </a:gradFill>
          <a:ln w="9360">
            <a:solidFill>
              <a:srgbClr val="B6DCDF"/>
            </a:solidFill>
            <a:miter lim="800000"/>
            <a:headEnd/>
            <a:tailEnd/>
          </a:ln>
          <a:effectLst>
            <a:outerShdw dist="109865" dir="634411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>
                <a:srgbClr val="000099"/>
              </a:buClr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>
                <a:solidFill>
                  <a:srgbClr val="000099"/>
                </a:solidFill>
                <a:latin typeface="Times New Roman" pitchFamily="16" charset="0"/>
                <a:cs typeface="Times New Roman" pitchFamily="16" charset="0"/>
              </a:rPr>
              <a:t>Окружающий мир</a:t>
            </a:r>
          </a:p>
        </p:txBody>
      </p:sp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3429000" y="4643438"/>
            <a:ext cx="2214563" cy="857250"/>
          </a:xfrm>
          <a:prstGeom prst="ellipse">
            <a:avLst/>
          </a:prstGeom>
          <a:gradFill rotWithShape="0">
            <a:gsLst>
              <a:gs pos="0">
                <a:srgbClr val="F0FFFF"/>
              </a:gs>
              <a:gs pos="100000">
                <a:srgbClr val="CFFFFF"/>
              </a:gs>
            </a:gsLst>
            <a:lin ang="16200000" scaled="1"/>
          </a:gradFill>
          <a:ln w="9360">
            <a:solidFill>
              <a:srgbClr val="B6DCDF"/>
            </a:solidFill>
            <a:miter lim="800000"/>
            <a:headEnd/>
            <a:tailEnd/>
          </a:ln>
          <a:effectLst>
            <a:outerShdw dist="109865" dir="634411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en-GB" sz="2400" b="1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ОРКСЭ</a:t>
            </a:r>
          </a:p>
          <a:p>
            <a:pPr algn="ctr">
              <a:buClr>
                <a:srgbClr val="FF0000"/>
              </a:buClr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2400" b="1">
              <a:solidFill>
                <a:srgbClr val="FF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5786438" y="4286250"/>
            <a:ext cx="2571750" cy="1643063"/>
          </a:xfrm>
          <a:prstGeom prst="righ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0FFFF"/>
              </a:gs>
              <a:gs pos="100000">
                <a:srgbClr val="CFFFFF"/>
              </a:gs>
            </a:gsLst>
            <a:lin ang="16200000" scaled="1"/>
          </a:gradFill>
          <a:ln w="9360">
            <a:solidFill>
              <a:srgbClr val="B6DCDF"/>
            </a:solidFill>
            <a:miter lim="800000"/>
            <a:headEnd/>
            <a:tailEnd/>
          </a:ln>
          <a:effectLst>
            <a:outerShdw dist="109865" dir="634411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>
                <a:srgbClr val="000099"/>
              </a:buClr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>
                <a:solidFill>
                  <a:srgbClr val="000099"/>
                </a:solidFill>
                <a:latin typeface="Times New Roman" pitchFamily="16" charset="0"/>
                <a:cs typeface="Times New Roman" pitchFamily="16" charset="0"/>
              </a:rPr>
              <a:t>История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-12700"/>
            <a:ext cx="8582025" cy="654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2806700" y="908050"/>
            <a:ext cx="6337300" cy="624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</a:pPr>
            <a:r>
              <a:rPr lang="en-GB" sz="2400" b="1">
                <a:solidFill>
                  <a:srgbClr val="333399"/>
                </a:solidFill>
              </a:rPr>
              <a:t>Утвердить: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Char char="•"/>
            </a:pPr>
            <a:r>
              <a:rPr lang="en-GB" sz="2400" b="1">
                <a:solidFill>
                  <a:srgbClr val="333399"/>
                </a:solidFill>
              </a:rPr>
              <a:t> план мероприятий по апробации </a:t>
            </a:r>
            <a:br>
              <a:rPr lang="en-GB" sz="2400" b="1">
                <a:solidFill>
                  <a:srgbClr val="333399"/>
                </a:solidFill>
              </a:rPr>
            </a:br>
            <a:r>
              <a:rPr lang="en-GB" sz="2400" b="1">
                <a:solidFill>
                  <a:srgbClr val="333399"/>
                </a:solidFill>
              </a:rPr>
              <a:t>в 2009-2011 годах</a:t>
            </a:r>
            <a:r>
              <a:rPr lang="en-GB" sz="2400" b="1"/>
              <a:t> </a:t>
            </a:r>
            <a:br>
              <a:rPr lang="en-GB" sz="2400" b="1"/>
            </a:br>
            <a:r>
              <a:rPr lang="en-GB" sz="2400" b="1">
                <a:solidFill>
                  <a:srgbClr val="CC0000"/>
                </a:solidFill>
              </a:rPr>
              <a:t>комплексного учебного курса для общеобразовательных учреждений 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CC0000"/>
              </a:buClr>
            </a:pPr>
            <a:r>
              <a:rPr lang="en-GB" sz="2400" b="1">
                <a:solidFill>
                  <a:srgbClr val="CC0000"/>
                </a:solidFill>
              </a:rPr>
              <a:t>"Основы религиозных культур </a:t>
            </a:r>
            <a:br>
              <a:rPr lang="en-GB" sz="2400" b="1">
                <a:solidFill>
                  <a:srgbClr val="CC0000"/>
                </a:solidFill>
              </a:rPr>
            </a:br>
            <a:r>
              <a:rPr lang="en-GB" sz="2400" b="1">
                <a:solidFill>
                  <a:srgbClr val="CC0000"/>
                </a:solidFill>
              </a:rPr>
              <a:t>и светской этики", включающего</a:t>
            </a:r>
            <a:r>
              <a:rPr lang="en-GB" sz="2400" b="1"/>
              <a:t> </a:t>
            </a:r>
            <a:br>
              <a:rPr lang="en-GB" sz="2400" b="1"/>
            </a:br>
            <a:r>
              <a:rPr lang="en-GB" sz="2400" b="1">
                <a:solidFill>
                  <a:srgbClr val="333399"/>
                </a:solidFill>
              </a:rPr>
              <a:t>основы православной культуры, </a:t>
            </a:r>
            <a:br>
              <a:rPr lang="en-GB" sz="2400" b="1">
                <a:solidFill>
                  <a:srgbClr val="333399"/>
                </a:solidFill>
              </a:rPr>
            </a:br>
            <a:r>
              <a:rPr lang="en-GB" sz="2400" b="1">
                <a:solidFill>
                  <a:srgbClr val="333399"/>
                </a:solidFill>
              </a:rPr>
              <a:t>основы исламской культуры, </a:t>
            </a:r>
            <a:br>
              <a:rPr lang="en-GB" sz="2400" b="1">
                <a:solidFill>
                  <a:srgbClr val="333399"/>
                </a:solidFill>
              </a:rPr>
            </a:br>
            <a:r>
              <a:rPr lang="en-GB" sz="2400" b="1">
                <a:solidFill>
                  <a:srgbClr val="333399"/>
                </a:solidFill>
              </a:rPr>
              <a:t>основы буддийской культуры, </a:t>
            </a:r>
            <a:br>
              <a:rPr lang="en-GB" sz="2400" b="1">
                <a:solidFill>
                  <a:srgbClr val="333399"/>
                </a:solidFill>
              </a:rPr>
            </a:br>
            <a:r>
              <a:rPr lang="en-GB" sz="2400" b="1">
                <a:solidFill>
                  <a:srgbClr val="333399"/>
                </a:solidFill>
              </a:rPr>
              <a:t>основы иудейской культуры, </a:t>
            </a:r>
            <a:br>
              <a:rPr lang="en-GB" sz="2400" b="1">
                <a:solidFill>
                  <a:srgbClr val="333399"/>
                </a:solidFill>
              </a:rPr>
            </a:br>
            <a:r>
              <a:rPr lang="en-GB" sz="2400" b="1">
                <a:solidFill>
                  <a:srgbClr val="333399"/>
                </a:solidFill>
              </a:rPr>
              <a:t>основы мировых религиозных культур </a:t>
            </a:r>
            <a:br>
              <a:rPr lang="en-GB" sz="2400" b="1">
                <a:solidFill>
                  <a:srgbClr val="333399"/>
                </a:solidFill>
              </a:rPr>
            </a:br>
            <a:r>
              <a:rPr lang="en-GB" sz="2400" b="1">
                <a:solidFill>
                  <a:srgbClr val="333399"/>
                </a:solidFill>
              </a:rPr>
              <a:t>и основы светской этики (далее - план);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</a:pPr>
            <a:endParaRPr lang="en-GB" sz="2400" b="1">
              <a:solidFill>
                <a:srgbClr val="333399"/>
              </a:solidFill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Clr>
                <a:srgbClr val="FFFF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b="1">
                <a:solidFill>
                  <a:srgbClr val="FFFFFF"/>
                </a:solidFill>
              </a:rPr>
              <a:t>Распоряжение Правительства РФ</a:t>
            </a:r>
            <a:r>
              <a:rPr lang="en-GB" sz="3200" b="1">
                <a:solidFill>
                  <a:srgbClr val="FFFFFF"/>
                </a:solidFill>
              </a:rPr>
              <a:t> </a:t>
            </a:r>
            <a:r>
              <a:rPr lang="en-GB" sz="2400" b="1">
                <a:solidFill>
                  <a:srgbClr val="FFFFFF"/>
                </a:solidFill>
              </a:rPr>
              <a:t>от 29.X.09 № 1578-р</a:t>
            </a:r>
          </a:p>
        </p:txBody>
      </p:sp>
      <p:pic>
        <p:nvPicPr>
          <p:cNvPr id="14339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785938"/>
            <a:ext cx="2024063" cy="2881312"/>
          </a:xfrm>
          <a:prstGeom prst="rect">
            <a:avLst/>
          </a:prstGeom>
          <a:noFill/>
          <a:ln>
            <a:noFill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79388" y="5599113"/>
            <a:ext cx="85693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lnSpc>
                <a:spcPct val="80000"/>
              </a:lnSpc>
              <a:spcBef>
                <a:spcPts val="600"/>
              </a:spcBef>
              <a:buClr>
                <a:srgbClr val="CC0000"/>
              </a:buClr>
              <a:buFont typeface="Arial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>
                <a:solidFill>
                  <a:srgbClr val="CC0000"/>
                </a:solidFill>
              </a:rPr>
              <a:t>перечень субъектов</a:t>
            </a:r>
            <a:r>
              <a:rPr lang="en-GB" sz="2400" b="1">
                <a:solidFill>
                  <a:srgbClr val="00000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Российской Федерации, участвующих в 2010-2011 годах в апробации комплексного учебного курса.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428625" y="949325"/>
            <a:ext cx="8229600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>
                <a:srgbClr val="333399"/>
              </a:buClr>
            </a:pPr>
            <a:r>
              <a:rPr lang="en-GB" sz="4400" b="1">
                <a:solidFill>
                  <a:srgbClr val="333399"/>
                </a:solidFill>
              </a:rPr>
              <a:t>Приказ Департамента Образования </a:t>
            </a:r>
            <a:br>
              <a:rPr lang="en-GB" sz="4400" b="1">
                <a:solidFill>
                  <a:srgbClr val="333399"/>
                </a:solidFill>
              </a:rPr>
            </a:br>
            <a:r>
              <a:rPr lang="en-GB" sz="4400" b="1">
                <a:solidFill>
                  <a:srgbClr val="333399"/>
                </a:solidFill>
              </a:rPr>
              <a:t>Ярославской области от 08.10.2010 г. № 784/01-03</a:t>
            </a:r>
            <a:br>
              <a:rPr lang="en-GB" sz="4400" b="1">
                <a:solidFill>
                  <a:srgbClr val="333399"/>
                </a:solidFill>
              </a:rPr>
            </a:br>
            <a:endParaRPr lang="en-GB" sz="4400" b="1">
              <a:solidFill>
                <a:srgbClr val="333399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457200" y="-60325"/>
            <a:ext cx="8229600" cy="496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buClr>
                <a:srgbClr val="333399"/>
              </a:buClr>
            </a:pPr>
            <a:r>
              <a:rPr lang="en-GB" sz="3200" b="1">
                <a:solidFill>
                  <a:srgbClr val="333399"/>
                </a:solidFill>
              </a:rPr>
              <a:t>Курс «Основы религиозных культур и светской этики» </a:t>
            </a:r>
            <a:r>
              <a:rPr lang="en-GB" sz="3200" b="1">
                <a:solidFill>
                  <a:srgbClr val="FF0000"/>
                </a:solidFill>
              </a:rPr>
              <a:t>вводится во всех </a:t>
            </a:r>
            <a:r>
              <a:rPr lang="en-GB" sz="3200" b="1">
                <a:solidFill>
                  <a:srgbClr val="333399"/>
                </a:solidFill>
              </a:rPr>
              <a:t>государственных и муниципальных общеобразовательных учреждениях Ярославской области, имеющих в 2010-2011 учебном году параллели 4-х классов.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4143375"/>
            <a:ext cx="2976562" cy="2241550"/>
          </a:xfrm>
          <a:prstGeom prst="rect">
            <a:avLst/>
          </a:prstGeom>
          <a:noFill/>
          <a:ln>
            <a:noFill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615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buClr>
                <a:srgbClr val="333399"/>
              </a:buClr>
            </a:pPr>
            <a:r>
              <a:rPr lang="en-GB" sz="3200" b="1">
                <a:solidFill>
                  <a:srgbClr val="333399"/>
                </a:solidFill>
              </a:rPr>
              <a:t>Обучение направлено на развитие у школьников  4-5 классов представлений о нравственных идеалах и ценностях, составляющих основу религиозных и светских традиций многонациональной культуры России, на понимание их значения в жизни современного общества, а также своей сопричастности к ним. </a:t>
            </a:r>
            <a:br>
              <a:rPr lang="en-GB" sz="3200" b="1">
                <a:solidFill>
                  <a:srgbClr val="333399"/>
                </a:solidFill>
              </a:rPr>
            </a:br>
            <a:endParaRPr lang="en-GB" sz="3200" b="1">
              <a:solidFill>
                <a:srgbClr val="333399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547813" cy="1971675"/>
          </a:xfrm>
          <a:prstGeom prst="rect">
            <a:avLst/>
          </a:prstGeom>
          <a:noFill/>
          <a:ln>
            <a:noFill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Clr>
                <a:srgbClr val="FFFF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 b="1">
                <a:solidFill>
                  <a:srgbClr val="FFFFFF"/>
                </a:solidFill>
              </a:rPr>
              <a:t>Основные характеристики курса </a:t>
            </a: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428625" y="857250"/>
            <a:ext cx="8429625" cy="630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tabLst>
                <a:tab pos="1027113" algn="l"/>
                <a:tab pos="1941513" algn="l"/>
                <a:tab pos="2855913" algn="l"/>
                <a:tab pos="3770313" algn="l"/>
                <a:tab pos="4684713" algn="l"/>
                <a:tab pos="5599113" algn="l"/>
                <a:tab pos="6513513" algn="l"/>
                <a:tab pos="7427913" algn="l"/>
                <a:tab pos="8342313" algn="l"/>
                <a:tab pos="9256713" algn="l"/>
                <a:tab pos="101711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1027113" algn="l"/>
                <a:tab pos="1941513" algn="l"/>
                <a:tab pos="2855913" algn="l"/>
                <a:tab pos="3770313" algn="l"/>
                <a:tab pos="4684713" algn="l"/>
                <a:tab pos="5599113" algn="l"/>
                <a:tab pos="6513513" algn="l"/>
                <a:tab pos="7427913" algn="l"/>
                <a:tab pos="8342313" algn="l"/>
                <a:tab pos="9256713" algn="l"/>
                <a:tab pos="101711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1027113" algn="l"/>
                <a:tab pos="1941513" algn="l"/>
                <a:tab pos="2855913" algn="l"/>
                <a:tab pos="3770313" algn="l"/>
                <a:tab pos="4684713" algn="l"/>
                <a:tab pos="5599113" algn="l"/>
                <a:tab pos="6513513" algn="l"/>
                <a:tab pos="7427913" algn="l"/>
                <a:tab pos="8342313" algn="l"/>
                <a:tab pos="9256713" algn="l"/>
                <a:tab pos="101711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1027113" algn="l"/>
                <a:tab pos="1941513" algn="l"/>
                <a:tab pos="2855913" algn="l"/>
                <a:tab pos="3770313" algn="l"/>
                <a:tab pos="4684713" algn="l"/>
                <a:tab pos="5599113" algn="l"/>
                <a:tab pos="6513513" algn="l"/>
                <a:tab pos="7427913" algn="l"/>
                <a:tab pos="8342313" algn="l"/>
                <a:tab pos="9256713" algn="l"/>
                <a:tab pos="101711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1027113" algn="l"/>
                <a:tab pos="1941513" algn="l"/>
                <a:tab pos="2855913" algn="l"/>
                <a:tab pos="3770313" algn="l"/>
                <a:tab pos="4684713" algn="l"/>
                <a:tab pos="5599113" algn="l"/>
                <a:tab pos="6513513" algn="l"/>
                <a:tab pos="7427913" algn="l"/>
                <a:tab pos="8342313" algn="l"/>
                <a:tab pos="9256713" algn="l"/>
                <a:tab pos="101711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1027113" algn="l"/>
                <a:tab pos="1941513" algn="l"/>
                <a:tab pos="2855913" algn="l"/>
                <a:tab pos="3770313" algn="l"/>
                <a:tab pos="4684713" algn="l"/>
                <a:tab pos="5599113" algn="l"/>
                <a:tab pos="6513513" algn="l"/>
                <a:tab pos="7427913" algn="l"/>
                <a:tab pos="8342313" algn="l"/>
                <a:tab pos="9256713" algn="l"/>
                <a:tab pos="101711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1027113" algn="l"/>
                <a:tab pos="1941513" algn="l"/>
                <a:tab pos="2855913" algn="l"/>
                <a:tab pos="3770313" algn="l"/>
                <a:tab pos="4684713" algn="l"/>
                <a:tab pos="5599113" algn="l"/>
                <a:tab pos="6513513" algn="l"/>
                <a:tab pos="7427913" algn="l"/>
                <a:tab pos="8342313" algn="l"/>
                <a:tab pos="9256713" algn="l"/>
                <a:tab pos="101711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1027113" algn="l"/>
                <a:tab pos="1941513" algn="l"/>
                <a:tab pos="2855913" algn="l"/>
                <a:tab pos="3770313" algn="l"/>
                <a:tab pos="4684713" algn="l"/>
                <a:tab pos="5599113" algn="l"/>
                <a:tab pos="6513513" algn="l"/>
                <a:tab pos="7427913" algn="l"/>
                <a:tab pos="8342313" algn="l"/>
                <a:tab pos="9256713" algn="l"/>
                <a:tab pos="101711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1027113" algn="l"/>
                <a:tab pos="1941513" algn="l"/>
                <a:tab pos="2855913" algn="l"/>
                <a:tab pos="3770313" algn="l"/>
                <a:tab pos="4684713" algn="l"/>
                <a:tab pos="5599113" algn="l"/>
                <a:tab pos="6513513" algn="l"/>
                <a:tab pos="7427913" algn="l"/>
                <a:tab pos="8342313" algn="l"/>
                <a:tab pos="9256713" algn="l"/>
                <a:tab pos="101711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550"/>
              </a:spcBef>
              <a:buClr>
                <a:srgbClr val="333399"/>
              </a:buClr>
              <a:buFont typeface="Arial" charset="0"/>
              <a:buChar char="•"/>
            </a:pPr>
            <a:r>
              <a:rPr lang="en-GB" sz="2200" b="1">
                <a:solidFill>
                  <a:srgbClr val="333399"/>
                </a:solidFill>
              </a:rPr>
              <a:t>Курс ОРКСЭ включает</a:t>
            </a:r>
            <a:r>
              <a:rPr lang="en-GB" sz="2200" b="1">
                <a:solidFill>
                  <a:srgbClr val="002060"/>
                </a:solidFill>
              </a:rPr>
              <a:t> </a:t>
            </a:r>
            <a:r>
              <a:rPr lang="en-GB" sz="2200" b="1">
                <a:solidFill>
                  <a:srgbClr val="CC0000"/>
                </a:solidFill>
              </a:rPr>
              <a:t>6 самостоятельных составляющих (модулей);</a:t>
            </a:r>
          </a:p>
          <a:p>
            <a:pPr>
              <a:spcBef>
                <a:spcPts val="550"/>
              </a:spcBef>
              <a:buClr>
                <a:srgbClr val="333399"/>
              </a:buClr>
              <a:buFont typeface="Arial" charset="0"/>
              <a:buChar char="•"/>
            </a:pPr>
            <a:r>
              <a:rPr lang="en-GB" sz="2200" b="1">
                <a:solidFill>
                  <a:srgbClr val="333399"/>
                </a:solidFill>
              </a:rPr>
              <a:t>Курс рассчитан на</a:t>
            </a:r>
            <a:r>
              <a:rPr lang="en-GB" sz="2200" b="1">
                <a:solidFill>
                  <a:srgbClr val="002060"/>
                </a:solidFill>
              </a:rPr>
              <a:t> </a:t>
            </a:r>
            <a:r>
              <a:rPr lang="en-GB" sz="2200" b="1">
                <a:solidFill>
                  <a:srgbClr val="CC0000"/>
                </a:solidFill>
              </a:rPr>
              <a:t>два школьных полугодия:                           III-IV четверть 4-го и I-II четверть  5-го классов по 1 уч./ч. в неделю, </a:t>
            </a:r>
            <a:r>
              <a:rPr lang="en-GB" sz="2200" b="1">
                <a:solidFill>
                  <a:srgbClr val="000099"/>
                </a:solidFill>
              </a:rPr>
              <a:t>является</a:t>
            </a:r>
            <a:r>
              <a:rPr lang="en-GB" sz="2200" b="1">
                <a:solidFill>
                  <a:srgbClr val="CC0000"/>
                </a:solidFill>
              </a:rPr>
              <a:t> безотметочным;</a:t>
            </a:r>
          </a:p>
          <a:p>
            <a:pPr>
              <a:spcBef>
                <a:spcPts val="550"/>
              </a:spcBef>
              <a:buClr>
                <a:srgbClr val="333399"/>
              </a:buClr>
              <a:buFont typeface="Arial" charset="0"/>
              <a:buChar char="•"/>
            </a:pPr>
            <a:r>
              <a:rPr lang="en-GB" sz="2200" b="1">
                <a:solidFill>
                  <a:srgbClr val="333399"/>
                </a:solidFill>
              </a:rPr>
              <a:t>Курс</a:t>
            </a:r>
            <a:r>
              <a:rPr lang="en-GB" sz="2200" b="1">
                <a:solidFill>
                  <a:srgbClr val="002060"/>
                </a:solidFill>
              </a:rPr>
              <a:t> </a:t>
            </a:r>
            <a:r>
              <a:rPr lang="en-GB" sz="2200" b="1">
                <a:solidFill>
                  <a:srgbClr val="CC0000"/>
                </a:solidFill>
              </a:rPr>
              <a:t>является культурологическим, </a:t>
            </a:r>
            <a:r>
              <a:rPr lang="en-GB" sz="2200" b="1">
                <a:solidFill>
                  <a:srgbClr val="333399"/>
                </a:solidFill>
              </a:rPr>
              <a:t>призван способствовать формированию у обучающихся</a:t>
            </a:r>
            <a:r>
              <a:rPr lang="en-GB" sz="2200" b="1">
                <a:solidFill>
                  <a:srgbClr val="002060"/>
                </a:solidFill>
              </a:rPr>
              <a:t> </a:t>
            </a:r>
            <a:r>
              <a:rPr lang="en-GB" sz="2200" b="1">
                <a:solidFill>
                  <a:srgbClr val="CC0000"/>
                </a:solidFill>
              </a:rPr>
              <a:t>первоначальных представлений</a:t>
            </a:r>
            <a:r>
              <a:rPr lang="en-GB" sz="2200" b="1">
                <a:solidFill>
                  <a:srgbClr val="FF0000"/>
                </a:solidFill>
              </a:rPr>
              <a:t> </a:t>
            </a:r>
            <a:r>
              <a:rPr lang="en-GB" sz="2200" b="1">
                <a:solidFill>
                  <a:srgbClr val="333399"/>
                </a:solidFill>
              </a:rPr>
              <a:t>об основах религиозных культур и светской этики, учитывает уже имеющийся у них круг знаний; </a:t>
            </a:r>
          </a:p>
          <a:p>
            <a:pPr>
              <a:spcBef>
                <a:spcPts val="350"/>
              </a:spcBef>
              <a:buClr>
                <a:srgbClr val="002060"/>
              </a:buClr>
            </a:pPr>
            <a:r>
              <a:rPr lang="en-GB" sz="2200" b="1">
                <a:solidFill>
                  <a:srgbClr val="002060"/>
                </a:solidFill>
              </a:rPr>
              <a:t>4.   </a:t>
            </a:r>
            <a:r>
              <a:rPr lang="en-GB" sz="2200" b="1">
                <a:solidFill>
                  <a:srgbClr val="CC0000"/>
                </a:solidFill>
              </a:rPr>
              <a:t>Все модули курса согласуются между собой</a:t>
            </a:r>
            <a:r>
              <a:rPr lang="en-GB" sz="2200" b="1">
                <a:solidFill>
                  <a:srgbClr val="FF0000"/>
                </a:solidFill>
              </a:rPr>
              <a:t> </a:t>
            </a:r>
            <a:r>
              <a:rPr lang="en-GB" sz="2200" b="1">
                <a:solidFill>
                  <a:srgbClr val="333399"/>
                </a:solidFill>
              </a:rPr>
              <a:t>по педагогическим целям, задачам, требованиям к результатам освоения учебного содержания, находясь в системе содержательных, понятийных, ценностно-смысловых связей с другими гуманитарными предметами начальной и основной школы</a:t>
            </a:r>
            <a:r>
              <a:rPr lang="en-GB" sz="1400">
                <a:solidFill>
                  <a:srgbClr val="002060"/>
                </a:solidFill>
              </a:rPr>
              <a:t>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Clr>
                <a:srgbClr val="FFFF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 b="1">
                <a:solidFill>
                  <a:srgbClr val="FFFFFF"/>
                </a:solidFill>
              </a:rPr>
              <a:t>Структура курса ОРКСЭ </a:t>
            </a:r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57188" y="1071563"/>
            <a:ext cx="8429625" cy="548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41313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Wingdings" charset="2"/>
              <a:buNone/>
            </a:pPr>
            <a:r>
              <a:rPr lang="en-GB" sz="2400" b="1" i="1">
                <a:solidFill>
                  <a:srgbClr val="333399"/>
                </a:solidFill>
              </a:rPr>
              <a:t>4 класс, третья и четвертая  четверть (17 часов)</a:t>
            </a:r>
            <a:r>
              <a:rPr lang="ar-SA" sz="2400" b="1" i="1">
                <a:solidFill>
                  <a:srgbClr val="333399"/>
                </a:solidFill>
              </a:rPr>
              <a:t>‏</a:t>
            </a:r>
            <a:endParaRPr lang="en-GB" sz="2400" b="1" i="1">
              <a:solidFill>
                <a:srgbClr val="333399"/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CC0000"/>
              </a:buClr>
              <a:buFont typeface="Arial" charset="0"/>
              <a:buChar char="•"/>
            </a:pPr>
            <a:r>
              <a:rPr lang="en-GB" sz="2400" b="1">
                <a:solidFill>
                  <a:srgbClr val="CC0000"/>
                </a:solidFill>
              </a:rPr>
              <a:t>Блок 1 (общий для всех модулей).</a:t>
            </a:r>
            <a:r>
              <a:rPr lang="en-GB" sz="2400" b="1">
                <a:solidFill>
                  <a:srgbClr val="FF000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Введение. Духовные ценности и нравственные идеалы в жизни человека и общества (1 час)</a:t>
            </a:r>
            <a:r>
              <a:rPr lang="ar-SA" sz="2400" b="1">
                <a:solidFill>
                  <a:srgbClr val="333399"/>
                </a:solidFill>
              </a:rPr>
              <a:t>‏</a:t>
            </a:r>
            <a:endParaRPr lang="en-GB" sz="2400" b="1">
              <a:solidFill>
                <a:srgbClr val="333399"/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CC0000"/>
              </a:buClr>
              <a:buFont typeface="Arial" charset="0"/>
              <a:buChar char="•"/>
            </a:pPr>
            <a:r>
              <a:rPr lang="en-GB" sz="2400" b="1">
                <a:solidFill>
                  <a:srgbClr val="CC0000"/>
                </a:solidFill>
              </a:rPr>
              <a:t>Блок 2.</a:t>
            </a:r>
            <a:r>
              <a:rPr lang="en-GB" sz="2400" b="1">
                <a:solidFill>
                  <a:srgbClr val="FF000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Основы религиозных культур и светской этики.</a:t>
            </a:r>
            <a:r>
              <a:rPr lang="en-GB" sz="2400" b="1">
                <a:solidFill>
                  <a:srgbClr val="002060"/>
                </a:solidFill>
              </a:rPr>
              <a:t> </a:t>
            </a:r>
            <a:r>
              <a:rPr lang="en-GB" sz="2400" b="1">
                <a:solidFill>
                  <a:srgbClr val="CC0000"/>
                </a:solidFill>
              </a:rPr>
              <a:t>Часть 1</a:t>
            </a:r>
            <a:r>
              <a:rPr lang="en-GB" sz="2400" b="1">
                <a:solidFill>
                  <a:srgbClr val="00206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(16 часов);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</a:pPr>
            <a:endParaRPr lang="en-GB" sz="2400" b="1" i="1">
              <a:solidFill>
                <a:srgbClr val="333399"/>
              </a:solidFill>
            </a:endParaRPr>
          </a:p>
          <a:p>
            <a:pPr algn="ctr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Wingdings" charset="2"/>
              <a:buNone/>
            </a:pPr>
            <a:r>
              <a:rPr lang="en-GB" sz="2400" b="1" i="1">
                <a:solidFill>
                  <a:srgbClr val="333399"/>
                </a:solidFill>
              </a:rPr>
              <a:t>5 класс, первая  и вторая четверть (17 часов)</a:t>
            </a:r>
            <a:r>
              <a:rPr lang="ar-SA" sz="2400" b="1" i="1">
                <a:solidFill>
                  <a:srgbClr val="333399"/>
                </a:solidFill>
              </a:rPr>
              <a:t>‏</a:t>
            </a:r>
            <a:endParaRPr lang="en-GB" sz="2400" b="1" i="1">
              <a:solidFill>
                <a:srgbClr val="333399"/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CC0000"/>
              </a:buClr>
              <a:buFont typeface="Arial" charset="0"/>
              <a:buChar char="•"/>
            </a:pPr>
            <a:r>
              <a:rPr lang="en-GB" sz="2400" b="1">
                <a:solidFill>
                  <a:srgbClr val="CC0000"/>
                </a:solidFill>
              </a:rPr>
              <a:t>Блок 3.</a:t>
            </a:r>
            <a:r>
              <a:rPr lang="en-GB" sz="2400" b="1">
                <a:solidFill>
                  <a:srgbClr val="FF000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Основы религиозных культур и светской этики</a:t>
            </a:r>
            <a:r>
              <a:rPr lang="en-GB" sz="2400" b="1">
                <a:solidFill>
                  <a:srgbClr val="002060"/>
                </a:solidFill>
              </a:rPr>
              <a:t>. </a:t>
            </a:r>
            <a:r>
              <a:rPr lang="en-GB" sz="2400" b="1">
                <a:solidFill>
                  <a:srgbClr val="CC0000"/>
                </a:solidFill>
              </a:rPr>
              <a:t>Часть 2</a:t>
            </a:r>
            <a:r>
              <a:rPr lang="en-GB" sz="2400" b="1">
                <a:solidFill>
                  <a:srgbClr val="00206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(12 часов)</a:t>
            </a:r>
            <a:r>
              <a:rPr lang="ar-SA" sz="2400" b="1">
                <a:solidFill>
                  <a:srgbClr val="333399"/>
                </a:solidFill>
              </a:rPr>
              <a:t>‏</a:t>
            </a:r>
            <a:endParaRPr lang="en-GB" sz="2400" b="1">
              <a:solidFill>
                <a:srgbClr val="333399"/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CC0000"/>
              </a:buClr>
              <a:buFont typeface="Arial" charset="0"/>
              <a:buChar char="•"/>
            </a:pPr>
            <a:r>
              <a:rPr lang="en-GB" sz="2400" b="1">
                <a:solidFill>
                  <a:srgbClr val="CC0000"/>
                </a:solidFill>
              </a:rPr>
              <a:t>Блок 4 (общий для всех модулей).</a:t>
            </a:r>
            <a:r>
              <a:rPr lang="en-GB" sz="2400" b="1">
                <a:solidFill>
                  <a:srgbClr val="00206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Духовные традиции многонационального народа России            (5 часов)</a:t>
            </a:r>
            <a:r>
              <a:rPr lang="ar-SA" sz="2400" b="1">
                <a:solidFill>
                  <a:srgbClr val="333399"/>
                </a:solidFill>
              </a:rPr>
              <a:t>‏</a:t>
            </a:r>
            <a:endParaRPr lang="en-GB" sz="2400" b="1">
              <a:solidFill>
                <a:srgbClr val="3333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Clr>
                <a:srgbClr val="FFFF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 b="1">
                <a:solidFill>
                  <a:srgbClr val="FFFFFF"/>
                </a:solidFill>
              </a:rPr>
              <a:t>Характеристика содержания блоков </a:t>
            </a:r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57188" y="1071563"/>
            <a:ext cx="8429625" cy="576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41313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600"/>
              </a:spcBef>
              <a:buClr>
                <a:srgbClr val="CC0000"/>
              </a:buClr>
              <a:buFont typeface="Arial" charset="0"/>
              <a:buChar char="•"/>
            </a:pPr>
            <a:r>
              <a:rPr lang="en-GB" sz="2400" b="1">
                <a:solidFill>
                  <a:srgbClr val="CC0000"/>
                </a:solidFill>
              </a:rPr>
              <a:t>Блоки 1 и 4 </a:t>
            </a:r>
            <a:r>
              <a:rPr lang="en-GB" sz="2400" b="1">
                <a:solidFill>
                  <a:srgbClr val="333399"/>
                </a:solidFill>
              </a:rPr>
              <a:t>посвящены</a:t>
            </a:r>
            <a:r>
              <a:rPr lang="en-GB" sz="2400" b="1">
                <a:solidFill>
                  <a:srgbClr val="FF000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патриотическим ценностям и нравственному</a:t>
            </a:r>
            <a:r>
              <a:rPr lang="en-GB" sz="2400" b="1">
                <a:solidFill>
                  <a:srgbClr val="002060"/>
                </a:solidFill>
              </a:rPr>
              <a:t> </a:t>
            </a:r>
            <a:r>
              <a:rPr lang="en-GB" sz="2400" b="1">
                <a:solidFill>
                  <a:srgbClr val="CC0000"/>
                </a:solidFill>
              </a:rPr>
              <a:t>содержанию межкультурного и межконфессионального диалога</a:t>
            </a:r>
            <a:r>
              <a:rPr lang="en-GB" sz="2400" b="1">
                <a:solidFill>
                  <a:srgbClr val="FF000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как фактора общественного согласия.</a:t>
            </a:r>
            <a:r>
              <a:rPr lang="en-GB" sz="2400" b="1">
                <a:solidFill>
                  <a:srgbClr val="00206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Уроки в рамках этих блоков</a:t>
            </a:r>
            <a:r>
              <a:rPr lang="en-GB" sz="2400" b="1">
                <a:solidFill>
                  <a:srgbClr val="002060"/>
                </a:solidFill>
              </a:rPr>
              <a:t> </a:t>
            </a:r>
            <a:r>
              <a:rPr lang="en-GB" sz="2400" b="1">
                <a:solidFill>
                  <a:srgbClr val="CC0000"/>
                </a:solidFill>
              </a:rPr>
              <a:t>проводятся для всего класса вместе</a:t>
            </a:r>
          </a:p>
          <a:p>
            <a:pPr>
              <a:spcBef>
                <a:spcPts val="600"/>
              </a:spcBef>
              <a:buClr>
                <a:srgbClr val="FF0000"/>
              </a:buClr>
              <a:buFont typeface="Arial" charset="0"/>
              <a:buChar char="•"/>
            </a:pPr>
            <a:r>
              <a:rPr lang="en-GB" sz="2400" b="1">
                <a:solidFill>
                  <a:srgbClr val="FF0000"/>
                </a:solidFill>
              </a:rPr>
              <a:t> </a:t>
            </a:r>
            <a:r>
              <a:rPr lang="en-GB" sz="2400" b="1">
                <a:solidFill>
                  <a:srgbClr val="CC0000"/>
                </a:solidFill>
              </a:rPr>
              <a:t>Блоки 2-3 </a:t>
            </a:r>
            <a:r>
              <a:rPr lang="en-GB" sz="2400" b="1">
                <a:solidFill>
                  <a:srgbClr val="333399"/>
                </a:solidFill>
              </a:rPr>
              <a:t>знакомят обучающихся с основами религиозных культур и светской этики</a:t>
            </a:r>
          </a:p>
          <a:p>
            <a:pPr>
              <a:spcBef>
                <a:spcPts val="600"/>
              </a:spcBef>
              <a:buClr>
                <a:srgbClr val="333399"/>
              </a:buClr>
              <a:buFont typeface="Arial" charset="0"/>
              <a:buChar char="•"/>
            </a:pPr>
            <a:r>
              <a:rPr lang="en-GB" sz="2400" b="1">
                <a:solidFill>
                  <a:srgbClr val="333399"/>
                </a:solidFill>
              </a:rPr>
              <a:t>По желанию учителя</a:t>
            </a:r>
            <a:r>
              <a:rPr lang="en-GB" sz="2400" b="1">
                <a:solidFill>
                  <a:srgbClr val="00206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возможно также проведение</a:t>
            </a:r>
            <a:r>
              <a:rPr lang="en-GB" sz="2400" b="1">
                <a:solidFill>
                  <a:srgbClr val="002060"/>
                </a:solidFill>
              </a:rPr>
              <a:t> </a:t>
            </a:r>
            <a:r>
              <a:rPr lang="en-GB" sz="2400" b="1">
                <a:solidFill>
                  <a:srgbClr val="CC0000"/>
                </a:solidFill>
              </a:rPr>
              <a:t>совместных завершающих уроков в блоке 2</a:t>
            </a:r>
            <a:r>
              <a:rPr lang="en-GB" sz="2400" b="1">
                <a:solidFill>
                  <a:srgbClr val="002060"/>
                </a:solidFill>
              </a:rPr>
              <a:t>, </a:t>
            </a:r>
            <a:r>
              <a:rPr lang="en-GB" sz="2400" b="1">
                <a:solidFill>
                  <a:srgbClr val="333399"/>
                </a:solidFill>
              </a:rPr>
              <a:t>связанных с презентациями</a:t>
            </a:r>
            <a:r>
              <a:rPr lang="en-GB" sz="2400" b="1">
                <a:solidFill>
                  <a:srgbClr val="002060"/>
                </a:solidFill>
              </a:rPr>
              <a:t> </a:t>
            </a:r>
            <a:r>
              <a:rPr lang="en-GB" sz="2400" b="1">
                <a:solidFill>
                  <a:srgbClr val="CC0000"/>
                </a:solidFill>
              </a:rPr>
              <a:t>творческих проектов</a:t>
            </a:r>
            <a:r>
              <a:rPr lang="en-GB" sz="2400" b="1">
                <a:solidFill>
                  <a:srgbClr val="FF0000"/>
                </a:solidFill>
              </a:rPr>
              <a:t> </a:t>
            </a:r>
            <a:r>
              <a:rPr lang="en-GB" sz="2400" b="1">
                <a:solidFill>
                  <a:srgbClr val="333399"/>
                </a:solidFill>
              </a:rPr>
              <a:t>обучающихся</a:t>
            </a:r>
            <a:r>
              <a:rPr lang="en-GB" sz="2400" b="1">
                <a:solidFill>
                  <a:srgbClr val="002060"/>
                </a:solidFill>
              </a:rPr>
              <a:t> 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  <a:buClr>
                <a:srgbClr val="002060"/>
              </a:buClr>
              <a:buFont typeface="Wingdings" charset="2"/>
              <a:buNone/>
            </a:pPr>
            <a:endParaRPr lang="en-GB" sz="24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495</Words>
  <Application>Microsoft Office PowerPoint</Application>
  <PresentationFormat>Экран (4:3)</PresentationFormat>
  <Paragraphs>56</Paragraphs>
  <Slides>25</Slides>
  <Notes>25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DejaVu Sans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1</cp:lastModifiedBy>
  <cp:revision>2</cp:revision>
  <dcterms:modified xsi:type="dcterms:W3CDTF">2015-02-10T08:56:16Z</dcterms:modified>
</cp:coreProperties>
</file>